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howGuides="1">
      <p:cViewPr varScale="1">
        <p:scale>
          <a:sx n="110" d="100"/>
          <a:sy n="110" d="100"/>
        </p:scale>
        <p:origin x="-160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2356658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2971614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113070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952651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1616454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1177267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1626977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3828566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4171764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49"/>
            <a:ext cx="3008313"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376068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A5A2172-F14F-478A-8390-D49B468EA806}" type="datetimeFigureOut">
              <a:rPr kumimoji="1" lang="ja-JP" altLang="en-US" smtClean="0"/>
              <a:t>2019/1/9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2989546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A2172-F14F-478A-8390-D49B468EA806}" type="datetimeFigureOut">
              <a:rPr kumimoji="1" lang="ja-JP" altLang="en-US" smtClean="0"/>
              <a:t>2019/1/9</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A8BC3-7FE3-48AD-9687-398E243433EE}" type="slidenum">
              <a:rPr kumimoji="1" lang="ja-JP" altLang="en-US" smtClean="0"/>
              <a:t>‹#›</a:t>
            </a:fld>
            <a:endParaRPr kumimoji="1" lang="ja-JP" altLang="en-US"/>
          </a:p>
        </p:txBody>
      </p:sp>
    </p:spTree>
    <p:extLst>
      <p:ext uri="{BB962C8B-B14F-4D97-AF65-F5344CB8AC3E}">
        <p14:creationId xmlns:p14="http://schemas.microsoft.com/office/powerpoint/2010/main" val="1480699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28160" y="548680"/>
            <a:ext cx="8856985" cy="2585323"/>
          </a:xfrm>
          <a:prstGeom prst="rect">
            <a:avLst/>
          </a:prstGeom>
        </p:spPr>
        <p:txBody>
          <a:bodyPr wrap="square">
            <a:spAutoFit/>
          </a:bodyPr>
          <a:lstStyle/>
          <a:p>
            <a:r>
              <a:rPr lang="ja-JP" altLang="en-US" smtClean="0"/>
              <a:t>　</a:t>
            </a:r>
            <a:r>
              <a:rPr lang="en-US" altLang="ja-JP" smtClean="0"/>
              <a:t>DNA</a:t>
            </a:r>
            <a:r>
              <a:rPr lang="ja-JP" altLang="en-US" smtClean="0"/>
              <a:t>には、マイクロサテライトと呼ばれる</a:t>
            </a:r>
            <a:r>
              <a:rPr lang="en-US" altLang="ja-JP" smtClean="0"/>
              <a:t>1</a:t>
            </a:r>
            <a:r>
              <a:rPr lang="ja-JP" altLang="en-US" smtClean="0"/>
              <a:t>～数塩基の塩基配列の繰り返しが散在しています。マイクロサテライトでは、</a:t>
            </a:r>
            <a:r>
              <a:rPr lang="en-US" altLang="ja-JP" smtClean="0"/>
              <a:t>DNA</a:t>
            </a:r>
            <a:r>
              <a:rPr lang="ja-JP" altLang="en-US" smtClean="0"/>
              <a:t>複製時にエラーが生じやすいことが知られています。 </a:t>
            </a:r>
          </a:p>
          <a:p>
            <a:r>
              <a:rPr lang="ja-JP" altLang="en-US" smtClean="0"/>
              <a:t>　通常、複製時のエラーはミスマッチ修復（</a:t>
            </a:r>
            <a:r>
              <a:rPr lang="en-US" altLang="ja-JP" smtClean="0"/>
              <a:t>MMR</a:t>
            </a:r>
            <a:r>
              <a:rPr lang="ja-JP" altLang="en-US" smtClean="0"/>
              <a:t>）タンパク質の複合体の機能などによって正常に修復されますが、</a:t>
            </a:r>
            <a:r>
              <a:rPr lang="en-US" altLang="ja-JP" smtClean="0"/>
              <a:t>MMR</a:t>
            </a:r>
            <a:r>
              <a:rPr lang="ja-JP" altLang="en-US" smtClean="0"/>
              <a:t>機能が欠損すると、</a:t>
            </a:r>
            <a:r>
              <a:rPr lang="en-US" altLang="ja-JP" smtClean="0"/>
              <a:t>DNA</a:t>
            </a:r>
            <a:r>
              <a:rPr lang="ja-JP" altLang="en-US" smtClean="0"/>
              <a:t>複製時のエラーが修復されず、マイクロサテライトが通常と異なる反復回数を示すことがあります。これをマイクロサテライト不安定性（</a:t>
            </a:r>
            <a:r>
              <a:rPr lang="en-US" altLang="ja-JP" smtClean="0"/>
              <a:t>MSI</a:t>
            </a:r>
            <a:r>
              <a:rPr lang="ja-JP" altLang="en-US" smtClean="0"/>
              <a:t>）といいます。 </a:t>
            </a:r>
          </a:p>
          <a:p>
            <a:r>
              <a:rPr lang="ja-JP" altLang="en-US" smtClean="0"/>
              <a:t>　</a:t>
            </a:r>
            <a:r>
              <a:rPr lang="en-US" altLang="ja-JP" smtClean="0"/>
              <a:t>MMR</a:t>
            </a:r>
            <a:r>
              <a:rPr lang="ja-JP" altLang="en-US" smtClean="0"/>
              <a:t>機能が欠損すると、</a:t>
            </a:r>
            <a:r>
              <a:rPr lang="en-US" altLang="ja-JP" smtClean="0"/>
              <a:t>DNA</a:t>
            </a:r>
            <a:r>
              <a:rPr lang="ja-JP" altLang="en-US" smtClean="0"/>
              <a:t>のエラーが修復されずに蓄積され、癌化する場合があります。このような癌細胞では、マイクロサテライトが通常と異なる反復回数を示しているため、「</a:t>
            </a:r>
            <a:r>
              <a:rPr lang="en-US" altLang="ja-JP" smtClean="0"/>
              <a:t>MSI-High</a:t>
            </a:r>
            <a:r>
              <a:rPr lang="ja-JP" altLang="en-US" smtClean="0"/>
              <a:t>固形癌」と呼ばれます。</a:t>
            </a:r>
            <a:endParaRPr lang="ja-JP" altLang="en-US"/>
          </a:p>
        </p:txBody>
      </p:sp>
      <p:pic>
        <p:nvPicPr>
          <p:cNvPr id="9" name="Picture 2" descr="MMR機能欠損によるMSI-High固形癌の発症"/>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3134002"/>
            <a:ext cx="5472608" cy="3677593"/>
          </a:xfrm>
          <a:prstGeom prst="rect">
            <a:avLst/>
          </a:prstGeom>
          <a:noFill/>
          <a:extLst>
            <a:ext uri="{909E8E84-426E-40DD-AFC4-6F175D3DCCD1}">
              <a14:hiddenFill xmlns:a14="http://schemas.microsoft.com/office/drawing/2010/main">
                <a:solidFill>
                  <a:srgbClr val="FFFFFF"/>
                </a:solidFill>
              </a14:hiddenFill>
            </a:ext>
          </a:extLst>
        </p:spPr>
      </p:pic>
      <p:sp>
        <p:nvSpPr>
          <p:cNvPr id="10" name="正方形/長方形 9"/>
          <p:cNvSpPr/>
          <p:nvPr/>
        </p:nvSpPr>
        <p:spPr>
          <a:xfrm>
            <a:off x="128161" y="116632"/>
            <a:ext cx="8856984" cy="461665"/>
          </a:xfrm>
          <a:prstGeom prst="rect">
            <a:avLst/>
          </a:prstGeom>
        </p:spPr>
        <p:txBody>
          <a:bodyPr wrap="square">
            <a:spAutoFit/>
          </a:bodyPr>
          <a:lstStyle/>
          <a:p>
            <a:r>
              <a:rPr lang="ja-JP" altLang="en-US" sz="2400" b="1"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マイクロサテライト不安定性（</a:t>
            </a:r>
            <a:r>
              <a:rPr lang="en-US" altLang="ja-JP" sz="2400" b="1"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MSI</a:t>
            </a:r>
            <a:r>
              <a:rPr lang="ja-JP" altLang="en-US" sz="2400" b="1"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）とは？</a:t>
            </a:r>
            <a:endParaRPr lang="ja-JP" altLang="en-US" sz="24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7466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MR機能欠損によるMSI-High固形癌の発症"/>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2824" y="765750"/>
            <a:ext cx="6558352" cy="6052320"/>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107504" y="75982"/>
            <a:ext cx="8856984" cy="707886"/>
          </a:xfrm>
          <a:prstGeom prst="rect">
            <a:avLst/>
          </a:prstGeom>
          <a:noFill/>
        </p:spPr>
        <p:txBody>
          <a:bodyPr wrap="square" rtlCol="0">
            <a:spAutoFit/>
          </a:bodyPr>
          <a:lstStyle/>
          <a:p>
            <a:r>
              <a:rPr lang="en-US" altLang="ja-JP" sz="2000"/>
              <a:t>MSI-High</a:t>
            </a:r>
            <a:r>
              <a:rPr lang="ja-JP" altLang="en-US" sz="2000"/>
              <a:t>固形癌は、多岐にわたる癌腫で報告されており、臓器非特異的であることが特徴</a:t>
            </a:r>
            <a:r>
              <a:rPr lang="ja-JP" altLang="en-US" sz="2000" smtClean="0"/>
              <a:t>です。</a:t>
            </a:r>
            <a:endParaRPr kumimoji="1" lang="ja-JP" altLang="en-US" sz="2000"/>
          </a:p>
        </p:txBody>
      </p:sp>
    </p:spTree>
    <p:extLst>
      <p:ext uri="{BB962C8B-B14F-4D97-AF65-F5344CB8AC3E}">
        <p14:creationId xmlns:p14="http://schemas.microsoft.com/office/powerpoint/2010/main" val="513628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2" y="303039"/>
            <a:ext cx="1443024" cy="461665"/>
          </a:xfrm>
          <a:prstGeom prst="rect">
            <a:avLst/>
          </a:prstGeom>
          <a:noFill/>
        </p:spPr>
        <p:txBody>
          <a:bodyPr wrap="none" rtlCol="0">
            <a:spAutoFit/>
          </a:bodyPr>
          <a:lstStyle/>
          <a:p>
            <a:r>
              <a:rPr lang="en-US" altLang="ja-JP" sz="24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MSI</a:t>
            </a:r>
            <a:r>
              <a:rPr lang="ja-JP" altLang="en-US" sz="24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検査</a:t>
            </a:r>
            <a:endParaRPr kumimoji="1" lang="ja-JP" altLang="en-US" sz="24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98759" y="836712"/>
            <a:ext cx="8765730" cy="646331"/>
          </a:xfrm>
          <a:prstGeom prst="rect">
            <a:avLst/>
          </a:prstGeom>
          <a:noFill/>
        </p:spPr>
        <p:txBody>
          <a:bodyPr wrap="square" rtlCol="0">
            <a:spAutoFit/>
          </a:bodyPr>
          <a:lstStyle/>
          <a:p>
            <a:r>
              <a:rPr lang="en-US" altLang="ja-JP"/>
              <a:t>MSI</a:t>
            </a:r>
            <a:r>
              <a:rPr lang="ja-JP" altLang="en-US"/>
              <a:t>の検査はコンパニオン診断薬として承認された「</a:t>
            </a:r>
            <a:r>
              <a:rPr lang="en-US" altLang="ja-JP"/>
              <a:t>MSI</a:t>
            </a:r>
            <a:r>
              <a:rPr lang="ja-JP" altLang="en-US"/>
              <a:t>検査キット（</a:t>
            </a:r>
            <a:r>
              <a:rPr lang="en-US" altLang="ja-JP"/>
              <a:t>FALCO</a:t>
            </a:r>
            <a:r>
              <a:rPr lang="ja-JP" altLang="en-US"/>
              <a:t>）」を使用し判定</a:t>
            </a:r>
            <a:r>
              <a:rPr lang="ja-JP" altLang="en-US"/>
              <a:t>を</a:t>
            </a:r>
            <a:r>
              <a:rPr lang="ja-JP" altLang="en-US" smtClean="0"/>
              <a:t>行います。</a:t>
            </a:r>
            <a:endParaRPr kumimoji="1" lang="ja-JP" altLang="en-US"/>
          </a:p>
        </p:txBody>
      </p:sp>
      <p:pic>
        <p:nvPicPr>
          <p:cNvPr id="1026" name="Picture 2" descr="MSI検査の流れ"/>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828" y="1844824"/>
            <a:ext cx="7668344" cy="4670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47232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59</Words>
  <Application>Microsoft Office PowerPoint</Application>
  <PresentationFormat>画面に合わせる (4:3)</PresentationFormat>
  <Paragraphs>7</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di8931joho</dc:creator>
  <cp:lastModifiedBy>di8931joho</cp:lastModifiedBy>
  <cp:revision>3</cp:revision>
  <dcterms:created xsi:type="dcterms:W3CDTF">2019-01-09T01:29:27Z</dcterms:created>
  <dcterms:modified xsi:type="dcterms:W3CDTF">2019-01-09T01:36:50Z</dcterms:modified>
</cp:coreProperties>
</file>